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45" r:id="rId2"/>
    <p:sldId id="350" r:id="rId3"/>
    <p:sldId id="351" r:id="rId4"/>
    <p:sldId id="354" r:id="rId5"/>
    <p:sldId id="352" r:id="rId6"/>
    <p:sldId id="362" r:id="rId7"/>
    <p:sldId id="353" r:id="rId8"/>
    <p:sldId id="361" r:id="rId9"/>
    <p:sldId id="355" r:id="rId10"/>
    <p:sldId id="360" r:id="rId11"/>
    <p:sldId id="356" r:id="rId12"/>
    <p:sldId id="359" r:id="rId13"/>
    <p:sldId id="358" r:id="rId14"/>
    <p:sldId id="357" r:id="rId15"/>
    <p:sldId id="363" r:id="rId16"/>
    <p:sldId id="365" r:id="rId17"/>
    <p:sldId id="371" r:id="rId18"/>
    <p:sldId id="364" r:id="rId19"/>
    <p:sldId id="366" r:id="rId20"/>
    <p:sldId id="367" r:id="rId21"/>
    <p:sldId id="368" r:id="rId22"/>
    <p:sldId id="369" r:id="rId23"/>
    <p:sldId id="370" r:id="rId24"/>
    <p:sldId id="346" r:id="rId25"/>
    <p:sldId id="347" r:id="rId26"/>
    <p:sldId id="348" r:id="rId27"/>
    <p:sldId id="349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45" autoAdjust="0"/>
    <p:restoredTop sz="94660"/>
  </p:normalViewPr>
  <p:slideViewPr>
    <p:cSldViewPr snapToGrid="0" snapToObjects="1">
      <p:cViewPr>
        <p:scale>
          <a:sx n="74" d="100"/>
          <a:sy n="74" d="100"/>
        </p:scale>
        <p:origin x="333" y="2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D66FF-AE12-0D5A-B317-D83889D60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418423-D2AE-C6E9-6908-77C0710F15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B9223-5318-62C0-C4EF-AEEE005F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13A5A-854A-44DF-4C4F-41F7866E2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DD7D5-57CB-52A8-F992-70CCE71FA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5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1C96F-1F0A-E567-3BC4-DB2ADDFB2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167ED5-1F03-0946-FCC4-256E528A50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B09C9-1141-7EF9-7CAE-ECF743F8D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4A694-47E3-CFC4-4A0D-0B4B31D7F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D638E-30EA-E286-E3EB-44803F235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22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5BCB7D-6F92-F3DF-7B6B-FE1BC180C7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1CADDA-397F-DFD6-2039-26250B4B1F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2F175-D1C1-7B31-E0AD-3DDCB657B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6A982-E8CF-ED5E-ED1B-04AEA111D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41E8E-989E-1FFA-D7DA-A75723B6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51D0C-A2E2-F9DF-18B0-15F2EC7F1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4812E-62B6-DF71-F3EC-507D90160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3BE86-0E39-C271-3417-9DB093AD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2B101-710B-A01E-5E7F-D72486951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F8BB1-D0D0-E4F9-D315-2A53822EC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7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A35FC-6C27-5ABB-0D50-684CB49C7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4F695-CA6A-1E9D-3FD8-8EB210B1C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53800-0AA3-752E-D05A-9B235C82D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71A0F-1FDE-90E2-FD87-C8105CD19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35D8-B5C1-6F7E-DC72-EAE54BAB5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12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B0BDC-9675-FC24-3C4F-2DC8FC839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143A3-AC4D-30DC-C0CA-C92AB12E35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68ADA0-AECE-FA60-5008-9357E0ACC6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0622B-A1C0-4E7C-D207-961C56C0C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4E0678-3E7B-7967-1E20-235DEC791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9BB5F-25DB-C456-DD68-D6AF90931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5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15B2-F1E1-2FF6-4522-BF483C0B3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FF39A-7CDF-D019-6B33-FC4A66165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7638D-7CA3-141D-CEB0-686820FD9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1A11ED-8E40-5803-D843-43E6BAEE7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6AF270-284E-0902-8623-ACD318776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0DE029-A77F-E202-6FF3-6B10B258A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7416CD-9BD0-E4E3-1FAF-21045EE87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170921-1059-7FFE-8752-28538C538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60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1B60F-4B1B-D311-1876-89DFA7806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A8DA27-9013-B4CC-8785-28987E465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D8AB42-032E-5449-613A-852CB3AF7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9260B0-5F92-1D1F-367C-A712D87EF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9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3BC389-C6E0-F3E0-E34B-9CA7B8AA4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CD0A89-FB94-610E-55D1-4A788A34D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CF8CD7-8398-F306-87C5-A83E7414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6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93077-8CDB-62B7-7889-18214E9C1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3C5CD-27A6-A363-55ED-1A3E8B37F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F7129-8287-574F-7157-EFF51D695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D4463-6B0B-1F1B-5734-870A227E4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5A13B-F267-11C8-40D2-E799ED966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15B76-69E8-01A7-28A4-91984494E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34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E8BA2-CBB8-901D-3E66-E90ECD71D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74C06B-7305-C255-37EE-D8C9AD65A6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E1CEF8-E352-1937-346C-E6B2A68A4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DEE461-B859-CBBF-881B-171B0887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64EAA9-D6EB-6619-DC25-91C3BB730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3F5B8-6A2B-9C13-05ED-78744E077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08063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media/image1.jpeg" Type="http://schemas.openxmlformats.org/officeDocument/2006/relationships/image"/><Relationship Id="rId3" Target="../slideLayouts/slideLayout3.xml" Type="http://schemas.openxmlformats.org/officeDocument/2006/relationships/slideLayout"/><Relationship Id="rId7" Target="../slideLayouts/slideLayout7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0" Target="../slideLayouts/slideLayout10.xml" Type="http://schemas.openxmlformats.org/officeDocument/2006/relationships/slideLayout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C27901C-A1E8-BAC0-CE56-F29D59A4B16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8A0A7-F6C9-2067-4D2D-21B7E664B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22F70-FE13-A903-4833-3E7055D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59046-F20E-8B20-2706-57110E217D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97E6F-5A6D-4FC1-98BC-EE807E284DF1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6CFC5-143C-1C57-C455-7BC0DBB352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21DA1-4608-12F7-3289-2CF21B68A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03C4C-3D23-4969-8D2F-2FB08170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1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Eras Bold ITC" panose="020B09070305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Eras Bold ITC" panose="020B09070305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Eras Bold ITC" panose="020B09070305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Eras Bold ITC" panose="020B09070305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Eras Bold ITC" panose="020B09070305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Eras Bold ITC" panose="020B090703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52745"/>
            <a:ext cx="9144000" cy="2387600"/>
          </a:xfrm>
        </p:spPr>
        <p:txBody>
          <a:bodyPr>
            <a:normAutofit fontScale="90000"/>
          </a:bodyPr>
          <a:lstStyle/>
          <a:p>
            <a:r>
              <a:rPr dirty="0"/>
              <a:t>Paralleled Summary: High Priest in Leviticus 16 vs. Jesus in John 19–20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34202"/>
            <a:ext cx="9144000" cy="1655762"/>
          </a:xfrm>
        </p:spPr>
        <p:txBody>
          <a:bodyPr/>
          <a:lstStyle/>
          <a:p>
            <a:r>
              <a:rPr dirty="0"/>
              <a:t>Shadow and Reality Fulfilled in Christ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E779D-4488-BB3F-4768-2AE86BBE4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79A4A-A8BA-866B-40FD-60655E064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1ACEE-86A4-935D-62A4-5232FF5D0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1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400" dirty="0"/>
              <a:t>Eschatological Implication</a:t>
            </a:r>
          </a:p>
          <a:p>
            <a:pPr marL="0" indent="0">
              <a:buNone/>
            </a:pPr>
            <a:r>
              <a:rPr lang="en-US" sz="4400" dirty="0"/>
              <a:t>Prophetic Context:</a:t>
            </a:r>
          </a:p>
          <a:p>
            <a:r>
              <a:rPr lang="en-US" sz="4400" dirty="0"/>
              <a:t>Feast Typology: Jesus rose on </a:t>
            </a:r>
            <a:r>
              <a:rPr lang="en-US" sz="4400" dirty="0" err="1"/>
              <a:t>Firstfruits</a:t>
            </a:r>
            <a:r>
              <a:rPr lang="en-US" sz="4400" dirty="0"/>
              <a:t> (Lev. 23:10–11; 1 Cor. 15:20) and was presenting Himself as the </a:t>
            </a:r>
            <a:r>
              <a:rPr lang="en-US" sz="4400" dirty="0" err="1"/>
              <a:t>firstfruits</a:t>
            </a:r>
            <a:r>
              <a:rPr lang="en-US" sz="4400" dirty="0"/>
              <a:t> offering to the Father.</a:t>
            </a:r>
          </a:p>
          <a:p>
            <a:pPr marL="0" indent="0">
              <a:buNone/>
            </a:pPr>
            <a:r>
              <a:rPr lang="en-US" sz="4400" dirty="0"/>
              <a:t>Thus, in this eschatological view, touching Him would interrupt the fulfillment of a symbolic typology between the earthly shadow and the heavenly reality (Hebrews 8:5).</a:t>
            </a:r>
          </a:p>
        </p:txBody>
      </p:sp>
    </p:spTree>
    <p:extLst>
      <p:ext uri="{BB962C8B-B14F-4D97-AF65-F5344CB8AC3E}">
        <p14:creationId xmlns:p14="http://schemas.microsoft.com/office/powerpoint/2010/main" val="779731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EBFDC-9DDE-8F84-C3C4-BFE4AE9E7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7A205-579B-E669-7E29-229C08043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6B19B-40DE-5CA1-16DB-86A30BD21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3790"/>
            <a:ext cx="10515600" cy="5414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Messianic Jewish Interpretation</a:t>
            </a:r>
          </a:p>
          <a:p>
            <a:pPr marL="0" indent="0">
              <a:buNone/>
            </a:pPr>
            <a:r>
              <a:rPr lang="en-US" sz="4400" dirty="0"/>
              <a:t>Messianic Viewpoint:</a:t>
            </a:r>
          </a:p>
          <a:p>
            <a:r>
              <a:rPr lang="en-US" sz="4400" dirty="0"/>
              <a:t>Many Messianic Jewish scholars read Jesus’ post-resurrection actions in light of Temple imagery and Torah-prescribed priestly duties.</a:t>
            </a:r>
          </a:p>
        </p:txBody>
      </p:sp>
    </p:spTree>
    <p:extLst>
      <p:ext uri="{BB962C8B-B14F-4D97-AF65-F5344CB8AC3E}">
        <p14:creationId xmlns:p14="http://schemas.microsoft.com/office/powerpoint/2010/main" val="1908750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03E24-6232-59E6-10B6-7F0E13FFE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17A06-9C75-DBF5-9105-4F1D86488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7A292-114D-C742-192E-841F7D00D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3790"/>
            <a:ext cx="10515600" cy="5414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Messianic Jewish Interpretation</a:t>
            </a:r>
          </a:p>
          <a:p>
            <a:r>
              <a:rPr lang="en-US" sz="4000" dirty="0"/>
              <a:t>The High Priest after Yom Kippur offering (Leviticus 16) was not to be touched until the atonement was fully presented in the Holy of Holies.</a:t>
            </a:r>
          </a:p>
          <a:p>
            <a:r>
              <a:rPr lang="en-US" sz="4000" dirty="0"/>
              <a:t>Jesus, as our Kohen Gadol (High Priest), was on His way to make final intercession in the heavenly Temple (Hebrews 9:11–14).</a:t>
            </a:r>
          </a:p>
        </p:txBody>
      </p:sp>
    </p:spTree>
    <p:extLst>
      <p:ext uri="{BB962C8B-B14F-4D97-AF65-F5344CB8AC3E}">
        <p14:creationId xmlns:p14="http://schemas.microsoft.com/office/powerpoint/2010/main" val="257356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26EF6-1D82-217C-E32F-73247362E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A9090-C5D1-DEF5-7DF0-CA8858506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DB1A6-63AB-F75A-969D-F9B307DC7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460500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Messianic Jewish Interpretation</a:t>
            </a:r>
          </a:p>
          <a:p>
            <a:pPr marL="0" indent="0">
              <a:buNone/>
            </a:pPr>
            <a:r>
              <a:rPr lang="en-US" sz="4000" dirty="0"/>
              <a:t>Therefore:</a:t>
            </a:r>
          </a:p>
          <a:p>
            <a:r>
              <a:rPr lang="en-US" sz="4000" dirty="0"/>
              <a:t>Mary, in clinging to Him, may have symbolically endangered this sacred moment of divine protocol.</a:t>
            </a:r>
          </a:p>
          <a:p>
            <a:r>
              <a:rPr lang="en-US" sz="4000" dirty="0"/>
              <a:t>Thomas, however, interacted with Jesus after this priestly work was accomplished, making it appropriate.</a:t>
            </a:r>
          </a:p>
        </p:txBody>
      </p:sp>
    </p:spTree>
    <p:extLst>
      <p:ext uri="{BB962C8B-B14F-4D97-AF65-F5344CB8AC3E}">
        <p14:creationId xmlns:p14="http://schemas.microsoft.com/office/powerpoint/2010/main" val="3633421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827BF-E808-0F75-3A0F-B7F542FC6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B21DB-6A98-FE85-3247-0B1A70249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3C08A-41AD-B4A7-EE44-5D803BEA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460500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Messianic Jewish Interpretation</a:t>
            </a:r>
          </a:p>
          <a:p>
            <a:pPr marL="0" indent="0">
              <a:buNone/>
            </a:pPr>
            <a:r>
              <a:rPr lang="en-US" sz="4000" dirty="0"/>
              <a:t>Jewish Parallel:</a:t>
            </a:r>
          </a:p>
          <a:p>
            <a:r>
              <a:rPr lang="en-US" sz="4000" dirty="0"/>
              <a:t>The prohibition against touching the Ark of the Covenant (2 Samuel 6:6–7) or the consecrated objects offers a parallel—until God designates a moment for human interaction, it remains sacred and untouchable.</a:t>
            </a:r>
          </a:p>
        </p:txBody>
      </p:sp>
    </p:spTree>
    <p:extLst>
      <p:ext uri="{BB962C8B-B14F-4D97-AF65-F5344CB8AC3E}">
        <p14:creationId xmlns:p14="http://schemas.microsoft.com/office/powerpoint/2010/main" val="4122775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51724-A120-C265-E407-051C21969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900F1-CE46-908D-DE09-0C6102366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F6C0E-51E2-F8FF-5458-F9E4A0239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460500"/>
            <a:ext cx="10515600" cy="53975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 err="1"/>
              <a:t>DeFacto</a:t>
            </a:r>
            <a:r>
              <a:rPr lang="en-US" sz="4000" dirty="0"/>
              <a:t> Christian Explanation</a:t>
            </a:r>
          </a:p>
          <a:p>
            <a:pPr marL="0" indent="0">
              <a:buNone/>
            </a:pPr>
            <a:r>
              <a:rPr lang="en-US" sz="4000" dirty="0"/>
              <a:t>Typical Protestant Explanation:</a:t>
            </a:r>
          </a:p>
          <a:p>
            <a:r>
              <a:rPr lang="en-US" sz="4000" dirty="0"/>
              <a:t>Jesus’ statement is often interpreted metaphorically rather than literally.</a:t>
            </a:r>
          </a:p>
          <a:p>
            <a:r>
              <a:rPr lang="en-US" sz="4000" dirty="0"/>
              <a:t>“Do not cling to me” means “Don’t hold on to this physical relationship or presence”—because His role and relationship are transitioning (from earthly presence to spiritual indwelling).</a:t>
            </a:r>
          </a:p>
        </p:txBody>
      </p:sp>
    </p:spTree>
    <p:extLst>
      <p:ext uri="{BB962C8B-B14F-4D97-AF65-F5344CB8AC3E}">
        <p14:creationId xmlns:p14="http://schemas.microsoft.com/office/powerpoint/2010/main" val="1579961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F8852-2AFB-5E98-42D5-E4636919F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D184B-7470-72A9-83C0-AA6E7D38A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E450D-9801-C412-1CFF-4D72423B6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460500"/>
            <a:ext cx="10515600" cy="52410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/>
              <a:t>DeFacto</a:t>
            </a:r>
            <a:r>
              <a:rPr lang="en-US" sz="4000" dirty="0"/>
              <a:t> Christian Explanation</a:t>
            </a:r>
          </a:p>
          <a:p>
            <a:pPr marL="0" indent="0">
              <a:buNone/>
            </a:pPr>
            <a:r>
              <a:rPr lang="en-US" sz="4000" dirty="0"/>
              <a:t>Key Focus:</a:t>
            </a:r>
          </a:p>
          <a:p>
            <a:r>
              <a:rPr lang="en-US" sz="4000" dirty="0"/>
              <a:t>The relationship between Jesus and His followers is about to change—from walking with Him physically to experiencing Him spiritually via the Holy Spirit (John 16:7, John 14:17).</a:t>
            </a:r>
          </a:p>
        </p:txBody>
      </p:sp>
    </p:spTree>
    <p:extLst>
      <p:ext uri="{BB962C8B-B14F-4D97-AF65-F5344CB8AC3E}">
        <p14:creationId xmlns:p14="http://schemas.microsoft.com/office/powerpoint/2010/main" val="2519160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9FA89-6D37-7D22-B388-65A23D4CF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1D86B-F6BE-AD80-02E8-F76DE491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91474-5A67-EF0F-A789-5E44EE547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460500"/>
            <a:ext cx="10515600" cy="52410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/>
              <a:t>DeFacto</a:t>
            </a:r>
            <a:r>
              <a:rPr lang="en-US" sz="3600" dirty="0"/>
              <a:t> Christian Explanation</a:t>
            </a:r>
          </a:p>
          <a:p>
            <a:pPr marL="0" indent="0">
              <a:buNone/>
            </a:pPr>
            <a:r>
              <a:rPr lang="en-US" sz="3600" dirty="0"/>
              <a:t>Popular Summary:</a:t>
            </a:r>
          </a:p>
          <a:p>
            <a:r>
              <a:rPr lang="en-US" sz="3600" dirty="0"/>
              <a:t>Mary wants to hold onto the Jesus she knew, but He’s now beginning His glorified, heavenly ministry.</a:t>
            </a:r>
          </a:p>
          <a:p>
            <a:r>
              <a:rPr lang="en-US" sz="3600" dirty="0"/>
              <a:t>Thomas, on the other hand, receives a personal concession to touch due to his doubt, not because Jesus was still in transition.</a:t>
            </a:r>
          </a:p>
        </p:txBody>
      </p:sp>
    </p:spTree>
    <p:extLst>
      <p:ext uri="{BB962C8B-B14F-4D97-AF65-F5344CB8AC3E}">
        <p14:creationId xmlns:p14="http://schemas.microsoft.com/office/powerpoint/2010/main" val="22455162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23EAB-E5E5-445F-75B9-164FCB2A1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0F9D2-E6C7-ECE3-08D6-BB92CC53B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AD06C-E336-E80D-A61F-142E48A91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460500"/>
            <a:ext cx="10515600" cy="50323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000" dirty="0"/>
              <a:t>Deep Dive: With Rational Reasoning</a:t>
            </a:r>
          </a:p>
          <a:p>
            <a:r>
              <a:rPr lang="en-US" sz="4000" dirty="0"/>
              <a:t>Let’s bring all of this together in a reasoned synthesis:</a:t>
            </a:r>
          </a:p>
          <a:p>
            <a:r>
              <a:rPr lang="en-US" sz="4000" dirty="0"/>
              <a:t>Step-by-Step Reasoning:</a:t>
            </a:r>
          </a:p>
          <a:p>
            <a:r>
              <a:rPr lang="en-US" sz="4000" dirty="0"/>
              <a:t>Linguistic Nuance:</a:t>
            </a:r>
          </a:p>
          <a:p>
            <a:r>
              <a:rPr lang="en-US" sz="4000" dirty="0"/>
              <a:t>The Greek phrase is “</a:t>
            </a:r>
            <a:r>
              <a:rPr lang="en-US" sz="4000" dirty="0" err="1"/>
              <a:t>Mē</a:t>
            </a:r>
            <a:r>
              <a:rPr lang="en-US" sz="4000" dirty="0"/>
              <a:t> mou </a:t>
            </a:r>
            <a:r>
              <a:rPr lang="en-US" sz="4000" dirty="0" err="1"/>
              <a:t>haptou</a:t>
            </a:r>
            <a:r>
              <a:rPr lang="en-US" sz="4000" dirty="0"/>
              <a:t>” — best translated “Do not cling to me” or “Stop clinging to me.</a:t>
            </a:r>
          </a:p>
          <a:p>
            <a:r>
              <a:rPr lang="en-US" sz="4000" dirty="0"/>
              <a:t>”This suggests Mary was actively holding onto Jesus, not just touching Him. It was a desire to retain Him physically.</a:t>
            </a:r>
          </a:p>
        </p:txBody>
      </p:sp>
    </p:spTree>
    <p:extLst>
      <p:ext uri="{BB962C8B-B14F-4D97-AF65-F5344CB8AC3E}">
        <p14:creationId xmlns:p14="http://schemas.microsoft.com/office/powerpoint/2010/main" val="810162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D352F-5AFF-2C32-3975-06C02CE82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BC2D3-FCFC-2C5E-61DF-7AF91E915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C0E34-2DE0-A4EF-0F3C-26C881DCF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460500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dirty="0"/>
              <a:t>Deep Dive: With Rational Reasoning</a:t>
            </a:r>
          </a:p>
          <a:p>
            <a:r>
              <a:rPr lang="en-US" sz="4000" dirty="0"/>
              <a:t>Contextual Timing:</a:t>
            </a:r>
          </a:p>
          <a:p>
            <a:r>
              <a:rPr lang="en-US" sz="4000" dirty="0"/>
              <a:t>Jesus' words "I am ascending" (present tense) indicate a process already underway, not merely the final ascension event in Acts.</a:t>
            </a:r>
          </a:p>
          <a:p>
            <a:r>
              <a:rPr lang="en-US" sz="4000" dirty="0"/>
              <a:t>Theologically, Jesus may be in a sacred in-between moment, </a:t>
            </a:r>
            <a:r>
              <a:rPr lang="en-US" sz="4000" dirty="0" err="1"/>
              <a:t>en</a:t>
            </a:r>
            <a:r>
              <a:rPr lang="en-US" sz="4000" dirty="0"/>
              <a:t> route to present the finished work to the Father (Hebrews 9:11–12).</a:t>
            </a:r>
          </a:p>
        </p:txBody>
      </p:sp>
    </p:spTree>
    <p:extLst>
      <p:ext uri="{BB962C8B-B14F-4D97-AF65-F5344CB8AC3E}">
        <p14:creationId xmlns:p14="http://schemas.microsoft.com/office/powerpoint/2010/main" val="566774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F14FD-1291-AABD-2927-F6011CE0B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C4FB9-C8CD-DD15-A799-C3D54EF35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John 20:17</a:t>
            </a:r>
            <a:r>
              <a:rPr lang="en-US" sz="3200" i="1" dirty="0"/>
              <a:t>“Jesus said to her, ‘Do not cling to me, for I have not yet ascended to the Father; but go to my brothers and say to them, ‘I am ascending to my Father and your Father, to my God and your God.’” </a:t>
            </a:r>
            <a:r>
              <a:rPr lang="en-US" sz="3200" dirty="0"/>
              <a:t>(ESV)</a:t>
            </a:r>
          </a:p>
          <a:p>
            <a:r>
              <a:rPr lang="en-US" sz="3200" dirty="0"/>
              <a:t>This passage is theologically rich and has generated various interpretations across traditions. We’ll examine the verse from five perspectives:</a:t>
            </a:r>
          </a:p>
        </p:txBody>
      </p:sp>
    </p:spTree>
    <p:extLst>
      <p:ext uri="{BB962C8B-B14F-4D97-AF65-F5344CB8AC3E}">
        <p14:creationId xmlns:p14="http://schemas.microsoft.com/office/powerpoint/2010/main" val="3996715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557E1-6B09-DD1B-A421-C756B2474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16213-5B7D-3D6C-FE6E-AB4530F8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69F32-C30B-B879-E6FB-E898C49DE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460500"/>
            <a:ext cx="10515600" cy="50323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000" dirty="0"/>
              <a:t>Deep Dive: With Rational Reasoning</a:t>
            </a:r>
          </a:p>
          <a:p>
            <a:pPr marL="0" indent="0">
              <a:buNone/>
            </a:pPr>
            <a:r>
              <a:rPr lang="en-US" sz="4000" dirty="0"/>
              <a:t>Role Change:</a:t>
            </a:r>
          </a:p>
          <a:p>
            <a:r>
              <a:rPr lang="en-US" sz="4000" dirty="0"/>
              <a:t>Jesus is transitioning from being the incarnate Son among His disciples to the glorified High Priest and soon-to-be indwelling presence through the Holy Spirit.</a:t>
            </a:r>
          </a:p>
          <a:p>
            <a:r>
              <a:rPr lang="en-US" sz="4000" dirty="0"/>
              <a:t>Mary’s reaction represents a desire to hold on to the old way of relating to Jesus.</a:t>
            </a:r>
          </a:p>
          <a:p>
            <a:r>
              <a:rPr lang="en-US" sz="4000" dirty="0"/>
              <a:t>Jesus’ response invites her to become a witness instead: “Go to my brothers...”</a:t>
            </a:r>
          </a:p>
        </p:txBody>
      </p:sp>
    </p:spTree>
    <p:extLst>
      <p:ext uri="{BB962C8B-B14F-4D97-AF65-F5344CB8AC3E}">
        <p14:creationId xmlns:p14="http://schemas.microsoft.com/office/powerpoint/2010/main" val="24408764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5CBAC-0158-E09E-94AC-8596CD597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410A3-C66A-414E-9B5A-A822B90F7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EB149-99BC-8A9D-461F-D01DC7A0F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460500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dirty="0"/>
              <a:t>Deep Dive: With Rational Reasoning</a:t>
            </a:r>
          </a:p>
          <a:p>
            <a:pPr marL="0" indent="0">
              <a:buNone/>
            </a:pPr>
            <a:r>
              <a:rPr lang="en-US" sz="4000" dirty="0"/>
              <a:t>Contrast with Thomas:</a:t>
            </a:r>
          </a:p>
          <a:p>
            <a:r>
              <a:rPr lang="en-US" sz="4000" dirty="0"/>
              <a:t>By the time Thomas touches Jesus (John 20:27), Jesus has already completed the priestly presentation and can be handled without symbolic concern.</a:t>
            </a:r>
          </a:p>
          <a:p>
            <a:r>
              <a:rPr lang="en-US" sz="4000" dirty="0"/>
              <a:t>Moreover, the context is about faith vs. doubt, not ceremonial access—Thomas needed evidence.</a:t>
            </a:r>
          </a:p>
        </p:txBody>
      </p:sp>
    </p:spTree>
    <p:extLst>
      <p:ext uri="{BB962C8B-B14F-4D97-AF65-F5344CB8AC3E}">
        <p14:creationId xmlns:p14="http://schemas.microsoft.com/office/powerpoint/2010/main" val="964601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5016E-7DC9-3AD8-63F5-5D102918F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3A726-DAA7-F0AD-251A-5A258372F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3F694-EB78-0262-113D-93C99F491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460500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Deep Dive: With Rational Reasoning</a:t>
            </a:r>
          </a:p>
          <a:p>
            <a:pPr marL="0" indent="0">
              <a:buNone/>
            </a:pPr>
            <a:r>
              <a:rPr lang="en-US" sz="4000" dirty="0"/>
              <a:t>Psychological Implication:</a:t>
            </a:r>
          </a:p>
          <a:p>
            <a:r>
              <a:rPr lang="en-US" sz="4000" dirty="0"/>
              <a:t>Mary was grief-stricken and possibly attempting to anchor herself emotionally to a physical Jesus.</a:t>
            </a:r>
          </a:p>
          <a:p>
            <a:r>
              <a:rPr lang="en-US" sz="4000" dirty="0"/>
              <a:t>Jesus redirects her to a mission, not a memory—faith is now to operate in trust, not physical proximity.</a:t>
            </a:r>
          </a:p>
        </p:txBody>
      </p:sp>
    </p:spTree>
    <p:extLst>
      <p:ext uri="{BB962C8B-B14F-4D97-AF65-F5344CB8AC3E}">
        <p14:creationId xmlns:p14="http://schemas.microsoft.com/office/powerpoint/2010/main" val="19635383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DBB85-62CA-0633-926F-38858780F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DB23B-85FC-8103-EF5E-544C5C43D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C4177-B547-EDDC-C64C-D8C2D297C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460500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b="1" dirty="0"/>
              <a:t>Rational Summary:</a:t>
            </a:r>
          </a:p>
          <a:p>
            <a:r>
              <a:rPr lang="en-US" sz="4000" dirty="0"/>
              <a:t>Jesus’ words to Mary should be understood as both </a:t>
            </a:r>
            <a:r>
              <a:rPr lang="en-US" sz="4000" b="1" dirty="0"/>
              <a:t>priestly</a:t>
            </a:r>
            <a:r>
              <a:rPr lang="en-US" sz="4000" dirty="0"/>
              <a:t> (He was not yet presented before the Father) and </a:t>
            </a:r>
            <a:r>
              <a:rPr lang="en-US" sz="4000" b="1" dirty="0"/>
              <a:t>pedagogical</a:t>
            </a:r>
            <a:r>
              <a:rPr lang="en-US" sz="4000" dirty="0"/>
              <a:t> (He was teaching Mary—and us—that He was transitioning from a physical presence to a spiritual one). </a:t>
            </a:r>
          </a:p>
          <a:p>
            <a:r>
              <a:rPr lang="en-US" sz="4000" dirty="0"/>
              <a:t>Mary needed to let go of her assumptions of the past to embrace the new post-resurrection mission and relationship.</a:t>
            </a:r>
          </a:p>
        </p:txBody>
      </p:sp>
    </p:spTree>
    <p:extLst>
      <p:ext uri="{BB962C8B-B14F-4D97-AF65-F5344CB8AC3E}">
        <p14:creationId xmlns:p14="http://schemas.microsoft.com/office/powerpoint/2010/main" val="23711869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9132F-E8A4-A6B5-C207-8F91782F3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05285-6379-2C51-2EE3-F0F53820E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1456"/>
            <a:ext cx="10972800" cy="535853"/>
          </a:xfrm>
        </p:spPr>
        <p:txBody>
          <a:bodyPr>
            <a:normAutofit fontScale="90000"/>
          </a:bodyPr>
          <a:lstStyle/>
          <a:p>
            <a:r>
              <a:rPr lang="en-US" dirty="0">
                <a:ln w="3175">
                  <a:solidFill>
                    <a:schemeClr val="bg1"/>
                  </a:solidFill>
                </a:ln>
              </a:rPr>
              <a:t>Shadow and Reality Summary Chart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C9BCE79-B10E-A30C-6062-44C087B22B22}"/>
              </a:ext>
            </a:extLst>
          </p:cNvPr>
          <p:cNvGraphicFramePr>
            <a:graphicFrameLocks noGrp="1"/>
          </p:cNvGraphicFramePr>
          <p:nvPr/>
        </p:nvGraphicFramePr>
        <p:xfrm>
          <a:off x="318656" y="719665"/>
          <a:ext cx="11547762" cy="5764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9254">
                  <a:extLst>
                    <a:ext uri="{9D8B030D-6E8A-4147-A177-3AD203B41FA5}">
                      <a16:colId xmlns:a16="http://schemas.microsoft.com/office/drawing/2014/main" val="1047547336"/>
                    </a:ext>
                  </a:extLst>
                </a:gridCol>
                <a:gridCol w="3849254">
                  <a:extLst>
                    <a:ext uri="{9D8B030D-6E8A-4147-A177-3AD203B41FA5}">
                      <a16:colId xmlns:a16="http://schemas.microsoft.com/office/drawing/2014/main" val="4113711753"/>
                    </a:ext>
                  </a:extLst>
                </a:gridCol>
                <a:gridCol w="3849254">
                  <a:extLst>
                    <a:ext uri="{9D8B030D-6E8A-4147-A177-3AD203B41FA5}">
                      <a16:colId xmlns:a16="http://schemas.microsoft.com/office/drawing/2014/main" val="218921376"/>
                    </a:ext>
                  </a:extLst>
                </a:gridCol>
              </a:tblGrid>
              <a:tr h="1090536">
                <a:tc>
                  <a:txBody>
                    <a:bodyPr/>
                    <a:lstStyle/>
                    <a:p>
                      <a:r>
                        <a:rPr lang="en-US" sz="2800" b="1" dirty="0"/>
                        <a:t>Category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Leviticus 16: The Shadow</a:t>
                      </a:r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John 19–20: The Fulfillment in Christ</a:t>
                      </a:r>
                      <a:endParaRPr 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7499429"/>
                  </a:ext>
                </a:extLst>
              </a:tr>
              <a:tr h="2025281">
                <a:tc>
                  <a:txBody>
                    <a:bodyPr/>
                    <a:lstStyle/>
                    <a:p>
                      <a:r>
                        <a:rPr lang="en-US" sz="2800" b="1"/>
                        <a:t>High Priest</a:t>
                      </a:r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Aaron or his successor enters Holy of Holies alone once a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Jesus, our eternal High Priest, enters the true heavenly sanctuary (Heb. 9:11–12, 24)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6239673"/>
                  </a:ext>
                </a:extLst>
              </a:tr>
              <a:tr h="1090536">
                <a:tc>
                  <a:txBody>
                    <a:bodyPr/>
                    <a:lstStyle/>
                    <a:p>
                      <a:r>
                        <a:rPr lang="en-US" sz="2800" b="1"/>
                        <a:t>Day of Atonement Role</a:t>
                      </a:r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Mediator for the people’s sins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Mediator of the new covenant (Heb. 8:6)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5893635"/>
                  </a:ext>
                </a:extLst>
              </a:tr>
              <a:tr h="1557908">
                <a:tc>
                  <a:txBody>
                    <a:bodyPr/>
                    <a:lstStyle/>
                    <a:p>
                      <a:r>
                        <a:rPr lang="en-US" sz="2800" b="1"/>
                        <a:t>Garments</a:t>
                      </a:r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Holy linen garments—temporary, symbolic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Jesus’ glorified, sinless body is the perfect eternal “garment”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4957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7580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8E0E6-EDE2-5D3F-0E33-186E15977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5F87D-A752-E563-E3D2-A62864F51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1456"/>
            <a:ext cx="10972800" cy="535853"/>
          </a:xfrm>
        </p:spPr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bg1"/>
                  </a:solidFill>
                </a:ln>
              </a:rPr>
              <a:t>Shadow and Reality Summary Chart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020A8EA-356D-8AD0-97EB-40A6FD6FE583}"/>
              </a:ext>
            </a:extLst>
          </p:cNvPr>
          <p:cNvGraphicFramePr>
            <a:graphicFrameLocks noGrp="1"/>
          </p:cNvGraphicFramePr>
          <p:nvPr/>
        </p:nvGraphicFramePr>
        <p:xfrm>
          <a:off x="318656" y="719665"/>
          <a:ext cx="11547762" cy="5862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7053">
                  <a:extLst>
                    <a:ext uri="{9D8B030D-6E8A-4147-A177-3AD203B41FA5}">
                      <a16:colId xmlns:a16="http://schemas.microsoft.com/office/drawing/2014/main" val="1047547336"/>
                    </a:ext>
                  </a:extLst>
                </a:gridCol>
                <a:gridCol w="4941455">
                  <a:extLst>
                    <a:ext uri="{9D8B030D-6E8A-4147-A177-3AD203B41FA5}">
                      <a16:colId xmlns:a16="http://schemas.microsoft.com/office/drawing/2014/main" val="4113711753"/>
                    </a:ext>
                  </a:extLst>
                </a:gridCol>
                <a:gridCol w="3849254">
                  <a:extLst>
                    <a:ext uri="{9D8B030D-6E8A-4147-A177-3AD203B41FA5}">
                      <a16:colId xmlns:a16="http://schemas.microsoft.com/office/drawing/2014/main" val="218921376"/>
                    </a:ext>
                  </a:extLst>
                </a:gridCol>
              </a:tblGrid>
              <a:tr h="1090536">
                <a:tc>
                  <a:txBody>
                    <a:bodyPr/>
                    <a:lstStyle/>
                    <a:p>
                      <a:r>
                        <a:rPr lang="en-US" sz="2800" b="1" dirty="0"/>
                        <a:t>Category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Leviticus 16: The Shadow</a:t>
                      </a:r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John 19–20: The Fulfillment in Christ</a:t>
                      </a:r>
                      <a:endParaRPr 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7499429"/>
                  </a:ext>
                </a:extLst>
              </a:tr>
              <a:tr h="2025281">
                <a:tc>
                  <a:txBody>
                    <a:bodyPr/>
                    <a:lstStyle/>
                    <a:p>
                      <a:r>
                        <a:rPr lang="en-US" sz="2400" b="1"/>
                        <a:t>Blood Offered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Bull and goat blood sprinkled on mercy seat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Jesus offers His </a:t>
                      </a:r>
                      <a:r>
                        <a:rPr lang="en-US" sz="3200" b="1" dirty="0"/>
                        <a:t>own blood</a:t>
                      </a:r>
                      <a:r>
                        <a:rPr lang="en-US" sz="3200" dirty="0"/>
                        <a:t> once for all (Heb. 9:12)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6239673"/>
                  </a:ext>
                </a:extLst>
              </a:tr>
              <a:tr h="1090536">
                <a:tc>
                  <a:txBody>
                    <a:bodyPr/>
                    <a:lstStyle/>
                    <a:p>
                      <a:r>
                        <a:rPr lang="en-US" sz="2400" b="1"/>
                        <a:t>Holy of Holies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Earthly Tabernacle, patterned after the heavenly (Heb. 8:5)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Jesus enters </a:t>
                      </a:r>
                      <a:r>
                        <a:rPr lang="en-US" sz="2400" b="1"/>
                        <a:t>heaven itself</a:t>
                      </a:r>
                      <a:r>
                        <a:rPr lang="en-US" sz="2400"/>
                        <a:t> to appear before God on our behalf (Heb. 9:24)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5893635"/>
                  </a:ext>
                </a:extLst>
              </a:tr>
              <a:tr h="1557908">
                <a:tc>
                  <a:txBody>
                    <a:bodyPr/>
                    <a:lstStyle/>
                    <a:p>
                      <a:r>
                        <a:rPr lang="en-US" sz="2400" b="1"/>
                        <a:t>The Mercy Seat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Physical Ark with cherubim—blood sprinkled on 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Tomb slab becomes new mercy seat—two angels stand at head and foot (John 20:12)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4957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3961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CCF4E-F9BD-5076-2866-A816829C9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B8AE7-B0B3-43B0-C0EC-DAC42FB0D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1456"/>
            <a:ext cx="10972800" cy="535853"/>
          </a:xfrm>
        </p:spPr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bg1"/>
                  </a:solidFill>
                </a:ln>
              </a:rPr>
              <a:t>Shadow and Reality Summary Chart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251A18C-18CF-515A-E1F5-04E59C992EF9}"/>
              </a:ext>
            </a:extLst>
          </p:cNvPr>
          <p:cNvGraphicFramePr>
            <a:graphicFrameLocks noGrp="1"/>
          </p:cNvGraphicFramePr>
          <p:nvPr/>
        </p:nvGraphicFramePr>
        <p:xfrm>
          <a:off x="318656" y="719665"/>
          <a:ext cx="11547762" cy="5882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7053">
                  <a:extLst>
                    <a:ext uri="{9D8B030D-6E8A-4147-A177-3AD203B41FA5}">
                      <a16:colId xmlns:a16="http://schemas.microsoft.com/office/drawing/2014/main" val="1047547336"/>
                    </a:ext>
                  </a:extLst>
                </a:gridCol>
                <a:gridCol w="4941455">
                  <a:extLst>
                    <a:ext uri="{9D8B030D-6E8A-4147-A177-3AD203B41FA5}">
                      <a16:colId xmlns:a16="http://schemas.microsoft.com/office/drawing/2014/main" val="4113711753"/>
                    </a:ext>
                  </a:extLst>
                </a:gridCol>
                <a:gridCol w="3849254">
                  <a:extLst>
                    <a:ext uri="{9D8B030D-6E8A-4147-A177-3AD203B41FA5}">
                      <a16:colId xmlns:a16="http://schemas.microsoft.com/office/drawing/2014/main" val="218921376"/>
                    </a:ext>
                  </a:extLst>
                </a:gridCol>
              </a:tblGrid>
              <a:tr h="1090536">
                <a:tc>
                  <a:txBody>
                    <a:bodyPr/>
                    <a:lstStyle/>
                    <a:p>
                      <a:r>
                        <a:rPr lang="en-US" sz="2800" b="1" dirty="0"/>
                        <a:t>Category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Leviticus 16: The Shadow</a:t>
                      </a:r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John 19–20: The Fulfillment in Christ</a:t>
                      </a:r>
                      <a:endParaRPr 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7499429"/>
                  </a:ext>
                </a:extLst>
              </a:tr>
              <a:tr h="2025281">
                <a:tc>
                  <a:txBody>
                    <a:bodyPr/>
                    <a:lstStyle/>
                    <a:p>
                      <a:r>
                        <a:rPr lang="en-US" sz="2600" b="1" dirty="0"/>
                        <a:t>No Contact Rule</a:t>
                      </a:r>
                      <a:endParaRPr lang="en-US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Priest not to be touched during sacred duties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600"/>
                        <a:t>Jesus says, “Do not cling to me…” while He completes His priestly intercession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6239673"/>
                  </a:ext>
                </a:extLst>
              </a:tr>
              <a:tr h="1090536">
                <a:tc>
                  <a:txBody>
                    <a:bodyPr/>
                    <a:lstStyle/>
                    <a:p>
                      <a:r>
                        <a:rPr lang="en-US" sz="2600" b="1"/>
                        <a:t>Intercession Timing</a:t>
                      </a:r>
                      <a:endParaRPr lang="en-US" sz="2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Yearly, repeating sacrifice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600" dirty="0"/>
                        <a:t>Once for all, eternal redemption (Heb. 10:12)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5893635"/>
                  </a:ext>
                </a:extLst>
              </a:tr>
              <a:tr h="1557908">
                <a:tc>
                  <a:txBody>
                    <a:bodyPr/>
                    <a:lstStyle/>
                    <a:p>
                      <a:r>
                        <a:rPr lang="en-US" sz="2600" b="1"/>
                        <a:t>Access Limited</a:t>
                      </a:r>
                      <a:endParaRPr lang="en-US" sz="2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People kept outside the veil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600" dirty="0"/>
                        <a:t>Jesus tears the veil—believers now have direct access to God (Matt. 27:51; Heb. 10:19–20)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4957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4257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D3EA1-5A73-0B5A-1C1D-6EEA15CAC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E9E1F-224E-2A4C-03BC-17115D503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1456"/>
            <a:ext cx="10972800" cy="535853"/>
          </a:xfrm>
        </p:spPr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bg1"/>
                  </a:solidFill>
                </a:ln>
              </a:rPr>
              <a:t>Shadow and Reality Summary Chart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E37678C-FB43-9DAD-33CE-EC72C07D792B}"/>
              </a:ext>
            </a:extLst>
          </p:cNvPr>
          <p:cNvGraphicFramePr>
            <a:graphicFrameLocks noGrp="1"/>
          </p:cNvGraphicFramePr>
          <p:nvPr/>
        </p:nvGraphicFramePr>
        <p:xfrm>
          <a:off x="318656" y="719665"/>
          <a:ext cx="11547762" cy="6045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7053">
                  <a:extLst>
                    <a:ext uri="{9D8B030D-6E8A-4147-A177-3AD203B41FA5}">
                      <a16:colId xmlns:a16="http://schemas.microsoft.com/office/drawing/2014/main" val="1047547336"/>
                    </a:ext>
                  </a:extLst>
                </a:gridCol>
                <a:gridCol w="4336473">
                  <a:extLst>
                    <a:ext uri="{9D8B030D-6E8A-4147-A177-3AD203B41FA5}">
                      <a16:colId xmlns:a16="http://schemas.microsoft.com/office/drawing/2014/main" val="4113711753"/>
                    </a:ext>
                  </a:extLst>
                </a:gridCol>
                <a:gridCol w="4454236">
                  <a:extLst>
                    <a:ext uri="{9D8B030D-6E8A-4147-A177-3AD203B41FA5}">
                      <a16:colId xmlns:a16="http://schemas.microsoft.com/office/drawing/2014/main" val="218921376"/>
                    </a:ext>
                  </a:extLst>
                </a:gridCol>
              </a:tblGrid>
              <a:tr h="1090536">
                <a:tc>
                  <a:txBody>
                    <a:bodyPr/>
                    <a:lstStyle/>
                    <a:p>
                      <a:r>
                        <a:rPr lang="en-US" sz="2800" b="1" dirty="0"/>
                        <a:t>Category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Leviticus 16: The Shadow</a:t>
                      </a:r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John 19–20: The Fulfillment in Christ</a:t>
                      </a:r>
                      <a:endParaRPr 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7499429"/>
                  </a:ext>
                </a:extLst>
              </a:tr>
              <a:tr h="2025281">
                <a:tc>
                  <a:txBody>
                    <a:bodyPr/>
                    <a:lstStyle/>
                    <a:p>
                      <a:r>
                        <a:rPr lang="en-US" sz="2800" b="1"/>
                        <a:t>Access Limited</a:t>
                      </a:r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People kept outside the veil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Jesus tears the veil—believers now have direct access to God (Matt. 27:51; Heb. 10:19–20)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6239673"/>
                  </a:ext>
                </a:extLst>
              </a:tr>
              <a:tr h="1090536">
                <a:tc>
                  <a:txBody>
                    <a:bodyPr/>
                    <a:lstStyle/>
                    <a:p>
                      <a:r>
                        <a:rPr lang="en-US" sz="2800" b="1"/>
                        <a:t>Return to People</a:t>
                      </a:r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Priest exits after atonement, blessing the people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Jesus returns to His disciples that evening, offering peace (John 20:19–23)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5893635"/>
                  </a:ext>
                </a:extLst>
              </a:tr>
              <a:tr h="1557908">
                <a:tc>
                  <a:txBody>
                    <a:bodyPr/>
                    <a:lstStyle/>
                    <a:p>
                      <a:r>
                        <a:rPr lang="en-US" sz="2800" b="1"/>
                        <a:t>Effectiveness</a:t>
                      </a:r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Temporary covering for sin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Eternal removal of sin and cleansing of conscience (Heb. 9:14)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4957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231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D3740-C778-F026-E10A-9667D2E7A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1EB5E-FFD1-CA37-9DFD-7CA73E751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288EE-7E95-0F53-E0FF-23E0CEB8D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Biblical Backing</a:t>
            </a:r>
          </a:p>
          <a:p>
            <a:r>
              <a:rPr lang="en-US" sz="4400" dirty="0"/>
              <a:t>Eschatological Implication</a:t>
            </a:r>
          </a:p>
          <a:p>
            <a:r>
              <a:rPr lang="en-US" sz="4400" dirty="0"/>
              <a:t>Messianic Jewish Interpretation</a:t>
            </a:r>
          </a:p>
          <a:p>
            <a:r>
              <a:rPr lang="en-US" sz="4400" dirty="0" err="1"/>
              <a:t>DeFacto</a:t>
            </a:r>
            <a:r>
              <a:rPr lang="en-US" sz="4400" dirty="0"/>
              <a:t> Christian Explanation</a:t>
            </a:r>
          </a:p>
          <a:p>
            <a:r>
              <a:rPr lang="en-US" sz="4400" dirty="0"/>
              <a:t>Deep Dive: With Rational Reasoning</a:t>
            </a:r>
          </a:p>
        </p:txBody>
      </p:sp>
    </p:spTree>
    <p:extLst>
      <p:ext uri="{BB962C8B-B14F-4D97-AF65-F5344CB8AC3E}">
        <p14:creationId xmlns:p14="http://schemas.microsoft.com/office/powerpoint/2010/main" val="2051879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9A19F-9F9B-5CAF-57A2-6F8F51721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19E3E-4486-B4BB-4195-D36E9F16B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8711C-E766-0444-329F-D81FD2903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400" dirty="0"/>
              <a:t>1. Biblical Backing</a:t>
            </a:r>
          </a:p>
          <a:p>
            <a:pPr marL="0" indent="0">
              <a:buNone/>
            </a:pPr>
            <a:r>
              <a:rPr lang="en-US" sz="4400" dirty="0"/>
              <a:t>Key Question: Why does Jesus prohibit Mary Magdalene from clinging to Him, yet later invite Thomas to touch Him?</a:t>
            </a:r>
          </a:p>
          <a:p>
            <a:pPr marL="0" indent="0">
              <a:buNone/>
            </a:pPr>
            <a:r>
              <a:rPr lang="en-US" sz="4400" dirty="0"/>
              <a:t>Scripture Overview: </a:t>
            </a:r>
          </a:p>
          <a:p>
            <a:r>
              <a:rPr lang="en-US" sz="4400" dirty="0"/>
              <a:t>Mary Magdalene (John 20:17): Jesus had just risen and says, "Do not cling to me.“</a:t>
            </a:r>
          </a:p>
          <a:p>
            <a:r>
              <a:rPr lang="en-US" sz="4400" dirty="0"/>
              <a:t>Thomas (John 20:27): Jesus allows Thomas to touch His wounds.</a:t>
            </a:r>
          </a:p>
        </p:txBody>
      </p:sp>
    </p:spTree>
    <p:extLst>
      <p:ext uri="{BB962C8B-B14F-4D97-AF65-F5344CB8AC3E}">
        <p14:creationId xmlns:p14="http://schemas.microsoft.com/office/powerpoint/2010/main" val="1782704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A0A00-A53B-44DC-93F2-625DF97B1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AB6AC-D649-A799-ADF2-8B55F1726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B4B3D-F4A4-DFEB-E07A-B2C071B20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9226"/>
            <a:ext cx="10515600" cy="54387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400" dirty="0"/>
              <a:t>1. Biblical Backing</a:t>
            </a:r>
          </a:p>
          <a:p>
            <a:r>
              <a:rPr lang="en-US" sz="4400" dirty="0"/>
              <a:t>Possible explanations supported by Scripture:</a:t>
            </a:r>
          </a:p>
          <a:p>
            <a:r>
              <a:rPr lang="en-US" sz="4400" dirty="0"/>
              <a:t>Timing of Ascension (Hebrews 9:11–12): Christ, as High Priest, may have needed to first present His sacrificial blood in the heavenly tabernacle (compare to Leviticus 16:15).</a:t>
            </a:r>
          </a:p>
        </p:txBody>
      </p:sp>
    </p:spTree>
    <p:extLst>
      <p:ext uri="{BB962C8B-B14F-4D97-AF65-F5344CB8AC3E}">
        <p14:creationId xmlns:p14="http://schemas.microsoft.com/office/powerpoint/2010/main" val="3011421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77C89-3D52-1EB4-DF6D-A42032C8A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719F4-E5FD-4F9C-336A-2B49F557C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38B9B-77DA-D2A5-6646-CC06E026B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9226"/>
            <a:ext cx="10515600" cy="54387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400" dirty="0"/>
              <a:t>1. Biblical Backing</a:t>
            </a:r>
          </a:p>
          <a:p>
            <a:r>
              <a:rPr lang="en-US" sz="4400" dirty="0"/>
              <a:t>Purity of Offering (Exodus 29:37): Before the offering is complete, it is to remain untouched.</a:t>
            </a:r>
          </a:p>
          <a:p>
            <a:r>
              <a:rPr lang="en-US" sz="4400" dirty="0"/>
              <a:t>Present Tense “I am ascending”: Suggests a process rather than an event 40 days later (Acts 1:9).</a:t>
            </a:r>
          </a:p>
          <a:p>
            <a:pPr marL="0" indent="0">
              <a:buNone/>
            </a:pPr>
            <a:r>
              <a:rPr lang="en-US" sz="4400" dirty="0"/>
              <a:t>Thus, Mary's physical act of clinging could symbolically interrupt or misinterpret His immediate heavenly mission.</a:t>
            </a:r>
          </a:p>
        </p:txBody>
      </p:sp>
    </p:spTree>
    <p:extLst>
      <p:ext uri="{BB962C8B-B14F-4D97-AF65-F5344CB8AC3E}">
        <p14:creationId xmlns:p14="http://schemas.microsoft.com/office/powerpoint/2010/main" val="1269787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1692A-FB4E-F035-3C87-10F3CD5A6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CC70F-7742-7714-4080-448E746F9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2F1FC-DAB1-7FC0-B1D2-F6FECE716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375"/>
            <a:ext cx="10515600" cy="52006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Eschatological Implication</a:t>
            </a:r>
          </a:p>
          <a:p>
            <a:pPr marL="0" indent="0">
              <a:buNone/>
            </a:pPr>
            <a:r>
              <a:rPr lang="en-US" sz="4400" dirty="0"/>
              <a:t>Key Eschatological View:</a:t>
            </a:r>
          </a:p>
          <a:p>
            <a:r>
              <a:rPr lang="en-US" sz="4400" dirty="0"/>
              <a:t>Jesus' ascension here may be not final, but an initial or spiritual ascension, possibly a priestly intercession between resurrection and Pentecost.</a:t>
            </a:r>
          </a:p>
        </p:txBody>
      </p:sp>
    </p:spTree>
    <p:extLst>
      <p:ext uri="{BB962C8B-B14F-4D97-AF65-F5344CB8AC3E}">
        <p14:creationId xmlns:p14="http://schemas.microsoft.com/office/powerpoint/2010/main" val="1098797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7AA8B-279E-C566-2CE8-DCE5F29A0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730DD-1479-6733-B1A9-ECF149C2D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690F3-B5FD-3617-DB16-70F2FA918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375"/>
            <a:ext cx="10515600" cy="52006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400" dirty="0"/>
              <a:t>Eschatological Implication</a:t>
            </a:r>
          </a:p>
          <a:p>
            <a:pPr marL="0" indent="0">
              <a:buNone/>
            </a:pPr>
            <a:r>
              <a:rPr lang="en-US" sz="4400" dirty="0"/>
              <a:t>Implications:</a:t>
            </a:r>
          </a:p>
          <a:p>
            <a:r>
              <a:rPr lang="en-US" sz="4400" dirty="0"/>
              <a:t>Two-Phase Ascension Theory:</a:t>
            </a:r>
          </a:p>
          <a:p>
            <a:r>
              <a:rPr lang="en-US" sz="4400" dirty="0"/>
              <a:t>Phase 1: A priestly presentation of His atoning work before the Father shortly after resurrection (Hebrews 9:24–26).</a:t>
            </a:r>
          </a:p>
          <a:p>
            <a:r>
              <a:rPr lang="en-US" sz="4400" dirty="0"/>
              <a:t>Phase 2: The visible ascension 40 days later in Acts 1:9–11, marking His enthronement.</a:t>
            </a:r>
          </a:p>
        </p:txBody>
      </p:sp>
    </p:spTree>
    <p:extLst>
      <p:ext uri="{BB962C8B-B14F-4D97-AF65-F5344CB8AC3E}">
        <p14:creationId xmlns:p14="http://schemas.microsoft.com/office/powerpoint/2010/main" val="2775779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8F057-E4E0-6FD3-ED7E-92C0E19FD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55419-6305-D679-F9CA-D7C4487C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20:17 is Insightful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0965C-F319-19E6-019B-EFD54979E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14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400" dirty="0"/>
              <a:t>Eschatological Implication</a:t>
            </a:r>
          </a:p>
          <a:p>
            <a:pPr marL="0" indent="0">
              <a:buNone/>
            </a:pPr>
            <a:r>
              <a:rPr lang="en-US" sz="4400" dirty="0"/>
              <a:t>Prophetic Context:</a:t>
            </a:r>
          </a:p>
          <a:p>
            <a:r>
              <a:rPr lang="en-US" sz="4400" dirty="0"/>
              <a:t>Daniel 7:13–14 pictures the Son of Man coming to the Ancient of Days (not from earth to heaven), receiving dominion. This suggests Jesus' post-resurrection movement toward the Father is part of messianic fulfillment.</a:t>
            </a:r>
          </a:p>
        </p:txBody>
      </p:sp>
    </p:spTree>
    <p:extLst>
      <p:ext uri="{BB962C8B-B14F-4D97-AF65-F5344CB8AC3E}">
        <p14:creationId xmlns:p14="http://schemas.microsoft.com/office/powerpoint/2010/main" val="144886251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1599</Words>
  <Application>Microsoft Office PowerPoint</Application>
  <PresentationFormat>Widescreen</PresentationFormat>
  <Paragraphs>160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Eras Bold ITC</vt:lpstr>
      <vt:lpstr>1_Office Theme</vt:lpstr>
      <vt:lpstr>Paralleled Summary: High Priest in Leviticus 16 vs. Jesus in John 19–20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John 20:17 is Insightful</vt:lpstr>
      <vt:lpstr>Shadow and Reality Summary Chart</vt:lpstr>
      <vt:lpstr>Shadow and Reality Summary Chart</vt:lpstr>
      <vt:lpstr>Shadow and Reality Summary Chart</vt:lpstr>
      <vt:lpstr>Shadow and Reality Summary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Media MtHebron</dc:creator>
  <cp:keywords/>
  <dc:description>generated using python-pptx</dc:description>
  <cp:lastModifiedBy>Media MtHebron</cp:lastModifiedBy>
  <cp:revision>3</cp:revision>
  <dcterms:created xsi:type="dcterms:W3CDTF">2013-01-27T09:14:16Z</dcterms:created>
  <dcterms:modified xsi:type="dcterms:W3CDTF">2025-07-02T23:43:47Z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183805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S10.3.1</vt:lpwstr>
  </property>
</Properties>
</file>